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29" y="-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12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E544-1888-B8A0-98F4-D25512F6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96325-FC61-5750-9548-9006D4EAF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DEDFD-F554-ACCE-20B1-EDE299545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5F48-BB43-057B-CE25-9F2F8CD0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2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426A2-CB84-10F8-7C36-F5BD50C39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AAC3-96EB-EFBF-93B2-18E02365A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A3FFF-3801-28FD-1918-83B9831C3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A882-F1C1-F4EF-4C1C-E1A19A1C0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4" name="Image 1" descr="/mnt/data/logo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178040" y="1965960"/>
            <a:ext cx="4800600" cy="4800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" y="1005840"/>
            <a:ext cx="9966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PROGETTO INGEGNERIA DEL SOFTWARE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1520" y="1965960"/>
            <a:ext cx="5760720" cy="416052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1051560" y="2240280"/>
            <a:ext cx="512064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08000"/>
              </a:lnSpc>
              <a:buNone/>
            </a:pPr>
            <a:r>
              <a:rPr lang="en-US" sz="22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 Palestra</a:t>
            </a:r>
            <a:endParaRPr lang="en-US" sz="2200" b="1" dirty="0"/>
          </a:p>
          <a:p>
            <a:pPr marL="0" indent="0">
              <a:lnSpc>
                <a:spcPct val="108000"/>
              </a:lnSpc>
              <a:buNone/>
            </a:pP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Matteo Casiraghi 1092288</a:t>
            </a: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Alberto Barcella 1092001</a:t>
            </a:r>
            <a:endParaRPr lang="en-US" sz="2200" dirty="0"/>
          </a:p>
          <a:p>
            <a:pPr marL="0" indent="0">
              <a:lnSpc>
                <a:spcPct val="108000"/>
              </a:lnSpc>
              <a:buNone/>
            </a:pPr>
            <a:r>
              <a:rPr lang="en-US" sz="22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Oscar Benigni 1075319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11027664" y="466344"/>
            <a:ext cx="713232" cy="71323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9" name="Image 2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502920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BD3D-0ECD-1492-9C03-CE98059CF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ED343A-8B35-0A82-F3FE-81ECC8F4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3D19E25-C62F-2BE3-A023-65283879B336}"/>
              </a:ext>
            </a:extLst>
          </p:cNvPr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025601C-CCA1-243E-6DE1-3C07DCF1C175}"/>
              </a:ext>
            </a:extLst>
          </p:cNvPr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AC17E7D-ED7A-A6CE-B1A0-CD6CBBBB1A85}"/>
              </a:ext>
            </a:extLst>
          </p:cNvPr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CA9C588-0279-33B0-2104-F4608E3A90AB}"/>
              </a:ext>
            </a:extLst>
          </p:cNvPr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Metriche</a:t>
            </a: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393BE21-7E81-A7A1-C608-F3DDD15C7790}"/>
              </a:ext>
            </a:extLst>
          </p:cNvPr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>
            <a:extLst>
              <a:ext uri="{FF2B5EF4-FFF2-40B4-BE49-F238E27FC236}">
                <a16:creationId xmlns:a16="http://schemas.microsoft.com/office/drawing/2014/main" id="{3F9C2FFC-9B63-F181-02F1-6BC6508B1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>
            <a:extLst>
              <a:ext uri="{FF2B5EF4-FFF2-40B4-BE49-F238E27FC236}">
                <a16:creationId xmlns:a16="http://schemas.microsoft.com/office/drawing/2014/main" id="{7749C1B3-694E-7CC5-1A53-ACB0BB820935}"/>
              </a:ext>
            </a:extLst>
          </p:cNvPr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68D33AC-3597-A819-F935-512CBEAC1165}"/>
              </a:ext>
            </a:extLst>
          </p:cNvPr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Copertura</a:t>
            </a:r>
            <a:r>
              <a:rPr lang="en-US" sz="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(</a:t>
            </a:r>
            <a:r>
              <a:rPr lang="en-US" sz="1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en-US" sz="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misurare quanta parte di codice è effettivamente coperta dai test (line/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coverage), così da individuare classi/metodi non testati e aumentare l’affidabilità delle funzionalità principali.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Complessità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ciclomatica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controllare la complessità dei metodi e individuare punti critici del codice (troppi rami/condizioni), migliorando la manutenibilità e riducendo il rischio di bug.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Dipendenze e accoppiamento 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analizzare gli archi tra package/classi e verificare l’assenza di dipendenze “sporche” (accoppiamento eccessivo), mantenendo l’architettura pulita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↔ Controller tramite contratti).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Cicli di dipendenze(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StanIDE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Utilizzata per verificare che non ci siano cicli tra package (dipendenze circolari), così da evitare rigidità e problemi di evoluzione del progetto.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C949BC9-6DAC-8A2F-0E24-6F757DEC0522}"/>
              </a:ext>
            </a:extLst>
          </p:cNvPr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732E1C5-F64C-EE7B-89FB-47871E6860FC}"/>
              </a:ext>
            </a:extLst>
          </p:cNvPr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E1A393D-1766-4655-2844-47A07F2AB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4412431"/>
            <a:ext cx="2981134" cy="193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DF78773-89AE-03F0-05CE-51FA920E3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4413729"/>
            <a:ext cx="2371725" cy="194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42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Modellazione: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realizzato tutti i diagrammi UML visti a lezione, modellandoli con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 particolare abbiamo usato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descrivere requisiti e attori,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la struttura statica del dominio (Cliente, Abbonamento, Corsi, ecc.) e, dove utile, diagrammi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sequenza/attività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chiarire i flussi principali (login, prenotazioni, disdette). Nonostante la difficoltà iniziale di apprendimenti di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la modellazione ci ha aiutato a mantenere coerenza tra requisiti, architettura e implementazione.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4" name="Immagine 13" descr="Immagine che contiene testo, diagramma, Piano, Parallelo&#10;&#10;Il contenuto generato dall'IA potrebbe non essere corretto.">
            <a:extLst>
              <a:ext uri="{FF2B5EF4-FFF2-40B4-BE49-F238E27FC236}">
                <a16:creationId xmlns:a16="http://schemas.microsoft.com/office/drawing/2014/main" id="{95041EB0-F97A-06F8-E1E4-2000559C9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6" y="2807590"/>
            <a:ext cx="5158653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Implementazione: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l’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implementazione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utilizzato diverse tecnologie, tra cui: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Java/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JavaSwing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struttura dell’intero codice e per la parte grafica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Maven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gestione delle dipendenze del progetto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Log4J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parte di debugging/errori durante sviluppo e test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H2database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la persistenza dei dati della nostra applicazione (salvataggio dati utente, abbonamenti, corsi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ecc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…)</a:t>
            </a:r>
          </a:p>
          <a:p>
            <a:pPr algn="just"/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Dei vari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requisiti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specificati nel modello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Moscow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alcuni di quelli che siamo riusciti ad implementare sono: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Gestione dell’accesso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Registrazione utente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Gestione abbonamenti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Prenotazione corsi e consulenze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Invece quelli che non siamo riusciti o non abbiamo fatto in tempo ad implementare sono tutte quelle funzionalità extra: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Notifiche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Statistiche avanzante dell’utente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Visualizzazione delle schede dieta/allenamento dall’app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tramitr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QR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adottato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automatico di unità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Junit</a:t>
            </a:r>
            <a:endParaRPr lang="it-IT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particolare, la parte più critica è stata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qui volevamo garantire sia la correttezza dei dati (stato dell’abbonamento, tipo, scadenze) sia la robustezza della logica di creazione e gestione.</a:t>
            </a: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misurare oggettivamente la qualità dei test abbiamo usato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(code coverage). Le immagini mostrano il confronto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prima/dopo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l’introduzione del test: la copertura sul modello, e soprattutto su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passa da valori bassi 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copertura molto alta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sulle classi principali.</a:t>
            </a:r>
            <a:b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Questo ci ha permesso di individuare bug e casi limite (input non validi, tipo non riconosciuto, gestione corretta delle scadenze) e di aumentare l’affidabilità delle funzionalità più usate dall’utente.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877F15-DB48-1D80-7C74-37AE900E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3686176"/>
            <a:ext cx="4757549" cy="210129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74CFDFE-0EC7-2274-A9B8-9585A69CF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253" y="3686176"/>
            <a:ext cx="5002721" cy="2107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2FDD-0A48-9766-6CCC-B26839190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57B9C0-3E9B-A63C-4BCF-DC5ED2B4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B8B0129-F6A5-7B57-15AF-5230B3DA8AED}"/>
              </a:ext>
            </a:extLst>
          </p:cNvPr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CE1AC88-CF07-8826-C278-0C07031643BB}"/>
              </a:ext>
            </a:extLst>
          </p:cNvPr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E4EFCEA-9506-7F4D-A80A-90C9CF93C8F9}"/>
              </a:ext>
            </a:extLst>
          </p:cNvPr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3768900-C480-A27F-59BB-0762ED5E019B}"/>
              </a:ext>
            </a:extLst>
          </p:cNvPr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DEMO: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504F887-E06D-5837-C2D4-7A7C81B4420C}"/>
              </a:ext>
            </a:extLst>
          </p:cNvPr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>
            <a:extLst>
              <a:ext uri="{FF2B5EF4-FFF2-40B4-BE49-F238E27FC236}">
                <a16:creationId xmlns:a16="http://schemas.microsoft.com/office/drawing/2014/main" id="{0ACF5B62-CCA8-0BC8-1992-056955E6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>
            <a:extLst>
              <a:ext uri="{FF2B5EF4-FFF2-40B4-BE49-F238E27FC236}">
                <a16:creationId xmlns:a16="http://schemas.microsoft.com/office/drawing/2014/main" id="{DCCAE409-6184-5279-C853-8BB7C0DA32D5}"/>
              </a:ext>
            </a:extLst>
          </p:cNvPr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8347D04-968A-C489-91BD-F0091FEB392E}"/>
              </a:ext>
            </a:extLst>
          </p:cNvPr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95DA2A01-0BE6-8947-67CC-45D30A7CDC69}"/>
              </a:ext>
            </a:extLst>
          </p:cNvPr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8FCD222-8E46-5364-57C0-AAA8D53909B7}"/>
              </a:ext>
            </a:extLst>
          </p:cNvPr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6" name="Immagine 15" descr="Immagine che contiene testo, schermata, software, Pagina Web&#10;&#10;Il contenuto generato dall'IA potrebbe non essere corretto.">
            <a:extLst>
              <a:ext uri="{FF2B5EF4-FFF2-40B4-BE49-F238E27FC236}">
                <a16:creationId xmlns:a16="http://schemas.microsoft.com/office/drawing/2014/main" id="{BAB4352C-7DE8-D2B1-3989-E1857428D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" y="1546860"/>
            <a:ext cx="3205843" cy="4690821"/>
          </a:xfrm>
          <a:prstGeom prst="rect">
            <a:avLst/>
          </a:prstGeom>
        </p:spPr>
      </p:pic>
      <p:pic>
        <p:nvPicPr>
          <p:cNvPr id="18" name="Immagine 17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EC2E4E1B-A5C1-6682-4132-D206FD3C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58" y="1533880"/>
            <a:ext cx="3205843" cy="4716780"/>
          </a:xfrm>
          <a:prstGeom prst="rect">
            <a:avLst/>
          </a:prstGeom>
        </p:spPr>
      </p:pic>
      <p:pic>
        <p:nvPicPr>
          <p:cNvPr id="20" name="Immagine 19" descr="Immagine che contiene testo, schermata, software, Sito Web&#10;&#10;Il contenuto generato dall'IA potrebbe non essere corretto.">
            <a:extLst>
              <a:ext uri="{FF2B5EF4-FFF2-40B4-BE49-F238E27FC236}">
                <a16:creationId xmlns:a16="http://schemas.microsoft.com/office/drawing/2014/main" id="{F2982115-B3AE-1472-0895-F2CF38934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079" y="1546860"/>
            <a:ext cx="3205843" cy="4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Obiettivo: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85800" y="1472185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Digitalizzare le operazioni principali della palestra in un’unica applicazione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Gestire abbonamenti, corsi e consulenze in modo semplice e guidato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Migliorare l’esperienza del cliente e ridurre lavoro “manuale” lato palestra</a:t>
            </a:r>
          </a:p>
          <a:p>
            <a:pPr algn="just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L’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obiettivo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dell’app è portare su un’unica piattaforma le attività che di solito vengono gestite a voce o su carta. </a:t>
            </a: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Il cliente entra nell’app,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sottoscrive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gestisce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l’abbonamento e, in base al tipo di abbonamento, può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prenotare corsi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consulenze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verificando la disponibilità. </a:t>
            </a:r>
          </a:p>
          <a:p>
            <a:pPr algn="just">
              <a:lnSpc>
                <a:spcPct val="115000"/>
              </a:lnSpc>
            </a:pP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L’idea è rendere il flusso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chiaro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veloce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e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coerente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riducendo errori e passaggi manuali e migliorando la </a:t>
            </a: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velocità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complessiva del servizio</a:t>
            </a:r>
          </a:p>
          <a:p>
            <a:pPr algn="ctr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ctr">
              <a:lnSpc>
                <a:spcPct val="115000"/>
              </a:lnSpc>
            </a:pPr>
            <a:endParaRPr lang="it-IT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 algn="ctr">
              <a:lnSpc>
                <a:spcPct val="115000"/>
              </a:lnSpc>
            </a:pPr>
            <a:endParaRPr lang="en-US" sz="16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Difficoltà incontrate: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Papyrus</a:t>
            </a: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(UML):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tool nuovo e difficile da comprendere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Grafica/UI: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trovare uno stile coerente con la “palestra” (tema scuro + accento arancione) senza risultare troppo minimale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Requisiti e tempi: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bilanciare requisiti e scadenze. Alcune funzionalità sono state ripianificate o ridimensionate rispetto all’idea iniziale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7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STAN / analisi dipendenze: 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capire le metriche, archi di dipendenza, </a:t>
            </a:r>
            <a:r>
              <a:rPr lang="it-IT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ecc</a:t>
            </a:r>
            <a:r>
              <a:rPr lang="it-IT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… e intervenire per ridurre accoppiamenti/cicli</a:t>
            </a:r>
            <a:endParaRPr lang="en-US" sz="1700" dirty="0">
              <a:solidFill>
                <a:srgbClr val="EDEDED"/>
              </a:solidFill>
              <a:latin typeface="Segoe UI" pitchFamily="34" charset="0"/>
              <a:cs typeface="Segoe UI" pitchFamily="34" charset="-120"/>
            </a:endParaRPr>
          </a:p>
          <a:p>
            <a:pPr>
              <a:lnSpc>
                <a:spcPct val="115000"/>
              </a:lnSpc>
            </a:pP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Invece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per le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operazioni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di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coordinamento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incotro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online 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cooperazione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ci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siamo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trovati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molto bene e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siamo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7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riusciti</a:t>
            </a:r>
            <a:r>
              <a:rPr lang="en-US" sz="17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 a procedure senza intoppi1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Paradigmi e Tools: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5176" y="1408176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pPr>
              <a:buNone/>
            </a:pPr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Paradigma di programmazione: 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Applicazione sviluppata con approccio </a:t>
            </a:r>
            <a:r>
              <a:rPr lang="it-IT" sz="1600" dirty="0" err="1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object-oriented</a:t>
            </a:r>
            <a:r>
              <a:rPr lang="it-IT" sz="1600" dirty="0">
                <a:solidFill>
                  <a:srgbClr val="EDEDED"/>
                </a:solidFill>
                <a:latin typeface="Segoe UI" pitchFamily="34" charset="0"/>
                <a:cs typeface="Segoe UI" pitchFamily="34" charset="-120"/>
              </a:rPr>
              <a:t>: classi di dominio (Cliente, Abbonamento, Corsi, …) 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Architettura e separazione responsabilità: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Struttura a livelli: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(UI)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Action/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Contract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(gestione eventi e interfacce)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Controller/Service (logica applicativa)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DAO (accesso dati)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.Questo riduce l’accoppiamento e rende il sistema più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manutenibile</a:t>
            </a: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Modellazione (UML):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Rappresentazione del sistema tramite diagrammi UML (casi d’uso, classi, sequenza/comunicazione, stati, componenti) per descrivere struttura e comportamento.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Linguaggio e tecnologie: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Java, Java Swing (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persistenza dei dati su database.</a:t>
            </a:r>
          </a:p>
          <a:p>
            <a:pPr>
              <a:buNone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 utilizzati: </a:t>
            </a: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Eclipse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sviluppo 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Papyrus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modellazione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gestione dipendenze/build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:Kanban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board, collaborazione,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pull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ecc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Teams / WhatsApp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comunicazione e coordinamento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 IDE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analisi metriche e dipendenze del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EclEmma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per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misurare la coverage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dei test e identificare porzioni di codice non esercitate.</a:t>
            </a:r>
          </a:p>
          <a:p>
            <a:pPr>
              <a:lnSpc>
                <a:spcPct val="115000"/>
              </a:lnSpc>
            </a:pP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Software configuration managemet: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 la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documentazione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organizzazione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Lavoro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GitHub (con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GitHubDesktop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).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diverse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funzionalità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messe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disposizione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per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tenere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traccia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lavoro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 per le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interazioni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professori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. In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particolare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usato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b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</a:br>
            <a:endParaRPr lang="en-US" sz="1600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Kanban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board: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Organizzazione del flusso di lavoro (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 fare / In corso / Completati/ Revisione del prof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).Visibilità su task, priorità e stato di avanzamento.</a:t>
            </a:r>
          </a:p>
          <a:p>
            <a:pPr>
              <a:lnSpc>
                <a:spcPct val="115000"/>
              </a:lnSpc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dedicati per modifiche critiche o funzionalità isolate. Riduce il rischio di “rompere” 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facilita il lavoro parallelo.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Issues: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Tracciamento di feature/bug e assegnazione attività. Storico delle decisioni e collegamento tra task e modifiche.</a:t>
            </a:r>
          </a:p>
          <a:p>
            <a:pPr>
              <a:lnSpc>
                <a:spcPct val="115000"/>
              </a:lnSpc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Pull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(PR):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Utilizzate per revisionare il codice modificato prima del merge sul </a:t>
            </a:r>
            <a:r>
              <a:rPr lang="it-IT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(controlli + approvazione). Merge controllato, con cronologia pulita e modifiche motivate.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Software life cycle: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Nello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abbiamo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di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utilizzare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il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metodo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RUP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</a:t>
            </a:r>
            <a:r>
              <a:rPr lang="en-US" sz="1600" i="1" dirty="0">
                <a:solidFill>
                  <a:srgbClr val="EDED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-122"/>
                <a:cs typeface="Segoe UI" pitchFamily="34" charset="-120"/>
              </a:rPr>
              <a:t>Rational Unified Process)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dove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nelle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quattro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troviamo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Inception: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Definizione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degli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obbiettivi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attori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principali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</a:t>
            </a:r>
            <a:r>
              <a:rPr lang="en-US" sz="1600" b="1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requisiti</a:t>
            </a:r>
            <a:endParaRPr lang="en-US" sz="1600" b="1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>
              <a:lnSpc>
                <a:spcPct val="115000"/>
              </a:lnSpc>
            </a:pPr>
            <a:endParaRPr lang="en-US" sz="1600" dirty="0"/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Elaboration: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definizione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architettura (MVC)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struttura dei package;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modellazione UML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(casi d’uso, classi) e scelte progettuali.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Construction: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sviluppo codice, integrazione e test di </a:t>
            </a:r>
            <a:r>
              <a:rPr lang="en-US" sz="1600" dirty="0" err="1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unità</a:t>
            </a:r>
            <a:endParaRPr lang="en-US" sz="1600" dirty="0">
              <a:solidFill>
                <a:srgbClr val="EDEDED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Transition: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rifinitura finale, sistemazione documentazione (project plan, requisiti, manutenzione), preparazione consegna e presentazione, test </a:t>
            </a:r>
            <a:r>
              <a:rPr lang="it-IT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accettazione.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Requisiti: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39496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Elicitati tramite brainstorming e confronto continuo con il Team, dividendo tra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funzionali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(ciò che l’applicazione deve fare) e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 funzionali 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(efficienza, portabilità, estendibilità…). 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Classificati seguendo modello </a:t>
            </a:r>
            <a:r>
              <a:rPr lang="en-US" sz="1600" b="1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MoSCoW</a:t>
            </a:r>
            <a:r>
              <a:rPr lang="en-US" sz="1600" dirty="0">
                <a:solidFill>
                  <a:srgbClr val="EDED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74626EE-FC5C-BEF0-5C31-091AA2C4A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652" y="3017011"/>
            <a:ext cx="730669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Architettura: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 dirty="0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Abbiamo adottato un’architettura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MVC (Model–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–Controller)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separare responsabilità e rendere il codice più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manutenibile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rappresenta i dati e le entità del dominio (Cliente, Abbonamento, Corsi, …) e la logica “di business” di base.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interfaccia grafica (Swing) in stile mobile; mostra dati e raccoglie input dell’utente.</a:t>
            </a:r>
          </a:p>
          <a:p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gestisce i casi d’uso e coordina il flusso tra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livello applicativo.</a:t>
            </a: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  <p:pic>
        <p:nvPicPr>
          <p:cNvPr id="16" name="Immagine 15" descr="Immagine che contiene testo, schermata, Carattere, tabellone&#10;&#10;Il contenuto generato dall'IA potrebbe non essere corretto.">
            <a:extLst>
              <a:ext uri="{FF2B5EF4-FFF2-40B4-BE49-F238E27FC236}">
                <a16:creationId xmlns:a16="http://schemas.microsoft.com/office/drawing/2014/main" id="{185D6F22-8BE7-6299-CE66-DD04059AA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457" y="3670554"/>
            <a:ext cx="4657725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1"/>
          <p:cNvSpPr/>
          <p:nvPr/>
        </p:nvSpPr>
        <p:spPr>
          <a:xfrm>
            <a:off x="502920" y="411480"/>
            <a:ext cx="11183112" cy="731520"/>
          </a:xfrm>
          <a:prstGeom prst="rect">
            <a:avLst/>
          </a:prstGeom>
          <a:solidFill>
            <a:srgbClr val="1B1B1F">
              <a:alpha val="75000"/>
            </a:srgbClr>
          </a:solidFill>
          <a:ln w="12700">
            <a:solidFill>
              <a:srgbClr val="2D2D34">
                <a:alpha val="6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502920" y="411480"/>
            <a:ext cx="73152" cy="731520"/>
          </a:xfrm>
          <a:prstGeom prst="rect">
            <a:avLst/>
          </a:prstGeom>
          <a:solidFill>
            <a:srgbClr val="FF8C00"/>
          </a:solidFill>
          <a:ln w="1270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85800" y="512064"/>
            <a:ext cx="99669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8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Pattern: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1027664" y="438912"/>
            <a:ext cx="621792" cy="621792"/>
          </a:xfrm>
          <a:prstGeom prst="ellipse">
            <a:avLst/>
          </a:prstGeom>
          <a:solidFill>
            <a:srgbClr val="FF8C00">
              <a:alpha val="85000"/>
            </a:srgbClr>
          </a:solidFill>
          <a:ln w="12700">
            <a:solidFill>
              <a:srgbClr val="FFAA2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/mnt/data/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240" y="475488"/>
            <a:ext cx="548640" cy="54864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2920" y="1325880"/>
            <a:ext cx="11183112" cy="5166360"/>
          </a:xfrm>
          <a:prstGeom prst="rect">
            <a:avLst/>
          </a:prstGeom>
          <a:solidFill>
            <a:srgbClr val="1B1B1F">
              <a:alpha val="90000"/>
            </a:srgbClr>
          </a:solidFill>
          <a:ln w="12700">
            <a:solidFill>
              <a:srgbClr val="2D2D34"/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77240" y="1554480"/>
            <a:ext cx="10607040" cy="4800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degli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 modo tale da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 controller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dipendano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dalle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concrete (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AbbonamentoBase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/Corsi/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rendere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facile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aggiungere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nuove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tipologie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Adapter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ridurre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l’accoppiamento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View-Controller,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tramite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interfacce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View-Contract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ragionino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component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Swing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concreti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Delegation pattern: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far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separare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responsabilità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Controller,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diminuendo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anche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duplicazione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codice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modo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gestisce dettagli grafici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chiusure finestre, messaggi), mentre il controller rimane focalizzato sul flusso applicativo.</a:t>
            </a:r>
          </a:p>
          <a:p>
            <a:pPr>
              <a:lnSpc>
                <a:spcPct val="115000"/>
              </a:lnSpc>
            </a:pPr>
            <a:endParaRPr lang="it-IT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Observer pattern: 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Utilizzato per gestire gli eventi della GUI (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listener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Swing). Quando l’utente clicca un bottone (es. “Accedi”), la </a:t>
            </a:r>
            <a:r>
              <a:rPr lang="it-IT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intercetta l’evento e notifica il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chiamando i metodi dell’interfaccia </a:t>
            </a:r>
            <a:r>
              <a:rPr lang="it-IT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 il controller reagisce eseguendo la logica (validazione tramite Service/DAO) e poi aggiorna la </a:t>
            </a:r>
            <a:r>
              <a:rPr lang="it-IT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r>
              <a:rPr lang="it-IT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l’esito.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2920" y="6656832"/>
            <a:ext cx="11183112" cy="0"/>
          </a:xfrm>
          <a:prstGeom prst="line">
            <a:avLst/>
          </a:prstGeom>
          <a:noFill/>
          <a:ln w="12700">
            <a:solidFill>
              <a:srgbClr val="2D2D34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502920" y="6693408"/>
            <a:ext cx="548640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A0A0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GestionePalestra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Microsoft Office PowerPoint</Application>
  <PresentationFormat>Widescreen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Segoe UI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Riccardo</cp:lastModifiedBy>
  <cp:revision>5</cp:revision>
  <dcterms:created xsi:type="dcterms:W3CDTF">2026-02-01T18:16:11Z</dcterms:created>
  <dcterms:modified xsi:type="dcterms:W3CDTF">2026-02-03T18:12:30Z</dcterms:modified>
</cp:coreProperties>
</file>